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7"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9" d="100"/>
          <a:sy n="69" d="100"/>
        </p:scale>
        <p:origin x="60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11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fld id="{4BDF68E2-58F2-4D09-BE8B-E3BD06533059}" type="datetimeFigureOut">
              <a:rPr lang="en-US" smtClean="0"/>
              <a:t>12/30/2024</a:t>
            </a:fld>
            <a:endParaRPr lang="en-US" dirty="0"/>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6868157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42623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44651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322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6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70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720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350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89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611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31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8FC5F6-F338-4AE4-BB23-26385BCFC423}" type="datetimeFigureOut">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4635784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225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771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359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555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244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457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5140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61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984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31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fld id="{20EBB0C4-6273-4C6E-B9BD-2EDC30F1CD52}" type="datetimeFigureOut">
              <a:rPr lang="en-US" smtClean="0"/>
              <a:t>12/30/2024</a:t>
            </a:fld>
            <a:endParaRPr lang="en-US" dirty="0"/>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10325405" y="6253272"/>
            <a:ext cx="2534717" cy="27432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163303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8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345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66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222872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531805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946335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60612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32ABBEA6-7C60-4B02-AE87-00D78D8422AF}" type="datetimeFigureOut">
              <a:rPr lang="en-US" smtClean="0"/>
              <a:t>12/30/2024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45080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9CAD897-D46E-4AD2-BD9B-49DD3E640873}" type="datetimeFigureOut">
              <a:rPr lang="en-US" smtClean="0"/>
              <a:t>12/30/2024</a:t>
            </a:fld>
            <a:endParaRPr lang="en-US" dirty="0"/>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fld id="{4FAB73BC-B049-4115-A692-8D63A059BFB8}" type="slidenum">
              <a:rPr lang="en-US" smtClean="0"/>
              <a:t>‹#›</a:t>
            </a:fld>
            <a:endParaRPr lang="en-US" dirty="0"/>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94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fld id="{98624D31-43A5-475A-80CF-332C9F6DCF35}" type="datetimeFigureOut">
              <a:rPr lang="en-US" smtClean="0"/>
              <a:t>12/30/2024</a:t>
            </a:fld>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076497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850583"/>
            <a:ext cx="9779675" cy="1133951"/>
          </a:xfrm>
          <a:prstGeom prst="rect">
            <a:avLst/>
          </a:prstGeom>
          <a:noFill/>
          <a:ln/>
        </p:spPr>
        <p:txBody>
          <a:bodyPr wrap="square" lIns="0" tIns="0" rIns="0" bIns="0" rtlCol="0" anchor="t"/>
          <a:lstStyle/>
          <a:p>
            <a:pPr marL="0" indent="0" algn="ctr">
              <a:lnSpc>
                <a:spcPts val="4450"/>
              </a:lnSpc>
              <a:buNone/>
            </a:pPr>
            <a:r>
              <a:rPr lang="en-US" sz="3550" b="1" kern="0" spc="-107" dirty="0">
                <a:solidFill>
                  <a:srgbClr val="000000"/>
                </a:solidFill>
                <a:latin typeface="Inter Bold" pitchFamily="34" charset="0"/>
                <a:ea typeface="Inter Bold" pitchFamily="34" charset="-122"/>
                <a:cs typeface="Inter Bold" pitchFamily="34" charset="-120"/>
              </a:rPr>
              <a:t>CommUnity: Seamless Community Interaction and Management</a:t>
            </a:r>
            <a:endParaRPr lang="en-US" sz="3550" dirty="0"/>
          </a:p>
        </p:txBody>
      </p:sp>
      <p:sp>
        <p:nvSpPr>
          <p:cNvPr id="4" name="Text 1"/>
          <p:cNvSpPr/>
          <p:nvPr/>
        </p:nvSpPr>
        <p:spPr>
          <a:xfrm>
            <a:off x="793790" y="2211348"/>
            <a:ext cx="9779675"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Image 1" descr="preencoded.png"/>
          <p:cNvPicPr>
            <a:picLocks noChangeAspect="1"/>
          </p:cNvPicPr>
          <p:nvPr/>
        </p:nvPicPr>
        <p:blipFill>
          <a:blip r:embed="rId4"/>
          <a:stretch>
            <a:fillRect/>
          </a:stretch>
        </p:blipFill>
        <p:spPr>
          <a:xfrm>
            <a:off x="11475125" y="878919"/>
            <a:ext cx="2368987" cy="2182058"/>
          </a:xfrm>
          <a:prstGeom prst="rect">
            <a:avLst/>
          </a:prstGeom>
        </p:spPr>
      </p:pic>
      <p:sp>
        <p:nvSpPr>
          <p:cNvPr id="6" name="Text 2"/>
          <p:cNvSpPr/>
          <p:nvPr/>
        </p:nvSpPr>
        <p:spPr>
          <a:xfrm>
            <a:off x="11134487" y="3316129"/>
            <a:ext cx="2709624" cy="566976"/>
          </a:xfrm>
          <a:prstGeom prst="rect">
            <a:avLst/>
          </a:prstGeom>
          <a:noFill/>
          <a:ln/>
        </p:spPr>
        <p:txBody>
          <a:bodyPr wrap="none" lIns="0" tIns="0" rIns="0" bIns="0" rtlCol="0" anchor="t"/>
          <a:lstStyle/>
          <a:p>
            <a:pPr marL="0" indent="0" algn="ctr">
              <a:lnSpc>
                <a:spcPts val="4450"/>
              </a:lnSpc>
              <a:buNone/>
            </a:pPr>
            <a:r>
              <a:rPr lang="en-US" sz="3550" b="1" u="sng" kern="0" spc="-107" dirty="0">
                <a:solidFill>
                  <a:srgbClr val="000000"/>
                </a:solidFill>
                <a:latin typeface="Inter Bold" pitchFamily="34" charset="0"/>
                <a:ea typeface="Inter Bold" pitchFamily="34" charset="-122"/>
                <a:cs typeface="Inter Bold" pitchFamily="34" charset="-120"/>
              </a:rPr>
              <a:t>BATCH 2</a:t>
            </a:r>
            <a:endParaRPr lang="en-US" sz="3550" dirty="0"/>
          </a:p>
        </p:txBody>
      </p:sp>
      <p:sp>
        <p:nvSpPr>
          <p:cNvPr id="7" name="Text 3"/>
          <p:cNvSpPr/>
          <p:nvPr/>
        </p:nvSpPr>
        <p:spPr>
          <a:xfrm>
            <a:off x="11134487" y="4109918"/>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Usha Sri Ponaka </a:t>
            </a:r>
            <a:endParaRPr lang="en-US" sz="2200" dirty="0"/>
          </a:p>
        </p:txBody>
      </p:sp>
      <p:sp>
        <p:nvSpPr>
          <p:cNvPr id="8" name="Text 4"/>
          <p:cNvSpPr/>
          <p:nvPr/>
        </p:nvSpPr>
        <p:spPr>
          <a:xfrm>
            <a:off x="11134487" y="4691063"/>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Surya Sivakumar </a:t>
            </a:r>
            <a:endParaRPr lang="en-US" sz="2200" dirty="0"/>
          </a:p>
        </p:txBody>
      </p:sp>
      <p:sp>
        <p:nvSpPr>
          <p:cNvPr id="9" name="Text 5"/>
          <p:cNvSpPr/>
          <p:nvPr/>
        </p:nvSpPr>
        <p:spPr>
          <a:xfrm>
            <a:off x="11134487" y="5272207"/>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Rupa Malika Devi D</a:t>
            </a:r>
            <a:endParaRPr lang="en-US" sz="2200" dirty="0"/>
          </a:p>
        </p:txBody>
      </p:sp>
      <p:sp>
        <p:nvSpPr>
          <p:cNvPr id="10" name="Text 6"/>
          <p:cNvSpPr/>
          <p:nvPr/>
        </p:nvSpPr>
        <p:spPr>
          <a:xfrm>
            <a:off x="11134487" y="5853351"/>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Sanchita Mondal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Sign Up &amp; Login Page</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29520"/>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246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2" name="Text 0"/>
          <p:cNvSpPr/>
          <p:nvPr/>
        </p:nvSpPr>
        <p:spPr>
          <a:xfrm>
            <a:off x="793790" y="1544717"/>
            <a:ext cx="8572262"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Admin &amp; User Registration Forms</a:t>
            </a:r>
            <a:endParaRPr lang="en-US" sz="4450" dirty="0"/>
          </a:p>
        </p:txBody>
      </p:sp>
      <p:pic>
        <p:nvPicPr>
          <p:cNvPr id="3" name="Image 0" descr="preencoded.png"/>
          <p:cNvPicPr>
            <a:picLocks noChangeAspect="1"/>
          </p:cNvPicPr>
          <p:nvPr/>
        </p:nvPicPr>
        <p:blipFill>
          <a:blip r:embed="rId3"/>
          <a:stretch>
            <a:fillRect/>
          </a:stretch>
        </p:blipFill>
        <p:spPr>
          <a:xfrm>
            <a:off x="793790" y="2848808"/>
            <a:ext cx="6244709" cy="2987993"/>
          </a:xfrm>
          <a:prstGeom prst="rect">
            <a:avLst/>
          </a:prstGeom>
        </p:spPr>
      </p:pic>
      <p:sp>
        <p:nvSpPr>
          <p:cNvPr id="4" name="Text 1"/>
          <p:cNvSpPr/>
          <p:nvPr/>
        </p:nvSpPr>
        <p:spPr>
          <a:xfrm>
            <a:off x="793790" y="6091952"/>
            <a:ext cx="6244709"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ADMIN</a:t>
            </a:r>
            <a:endParaRPr lang="en-US" sz="1750" dirty="0"/>
          </a:p>
        </p:txBody>
      </p:sp>
      <p:pic>
        <p:nvPicPr>
          <p:cNvPr id="5" name="Image 1" descr="preencoded.png"/>
          <p:cNvPicPr>
            <a:picLocks noChangeAspect="1"/>
          </p:cNvPicPr>
          <p:nvPr/>
        </p:nvPicPr>
        <p:blipFill>
          <a:blip r:embed="rId4"/>
          <a:stretch>
            <a:fillRect/>
          </a:stretch>
        </p:blipFill>
        <p:spPr>
          <a:xfrm>
            <a:off x="7599521" y="2848808"/>
            <a:ext cx="6244709" cy="3013829"/>
          </a:xfrm>
          <a:prstGeom prst="rect">
            <a:avLst/>
          </a:prstGeom>
        </p:spPr>
      </p:pic>
      <p:sp>
        <p:nvSpPr>
          <p:cNvPr id="6" name="Text 2"/>
          <p:cNvSpPr/>
          <p:nvPr/>
        </p:nvSpPr>
        <p:spPr>
          <a:xfrm>
            <a:off x="7599521" y="6117788"/>
            <a:ext cx="6244709"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RESIDENT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39428"/>
            <a:ext cx="13042583" cy="5950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13">
    <p:spTree>
      <p:nvGrpSpPr>
        <p:cNvPr id="1" name=""/>
        <p:cNvGrpSpPr/>
        <p:nvPr/>
      </p:nvGrpSpPr>
      <p:grpSpPr>
        <a:xfrm>
          <a:off x="0" y="0"/>
          <a:ext cx="0" cy="0"/>
          <a:chOff x="0" y="0"/>
          <a:chExt cx="0" cy="0"/>
        </a:xfrm>
      </p:grpSpPr>
      <p:sp>
        <p:nvSpPr>
          <p:cNvPr id="2" name="Text 0"/>
          <p:cNvSpPr/>
          <p:nvPr/>
        </p:nvSpPr>
        <p:spPr>
          <a:xfrm>
            <a:off x="793790" y="1310878"/>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Admin &amp; User Profile</a:t>
            </a:r>
            <a:endParaRPr lang="en-US" sz="4450" dirty="0"/>
          </a:p>
        </p:txBody>
      </p:sp>
      <p:pic>
        <p:nvPicPr>
          <p:cNvPr id="3" name="Image 0" descr="preencoded.png"/>
          <p:cNvPicPr>
            <a:picLocks noChangeAspect="1"/>
          </p:cNvPicPr>
          <p:nvPr/>
        </p:nvPicPr>
        <p:blipFill>
          <a:blip r:embed="rId3"/>
          <a:stretch>
            <a:fillRect/>
          </a:stretch>
        </p:blipFill>
        <p:spPr>
          <a:xfrm>
            <a:off x="793790" y="2614970"/>
            <a:ext cx="6244709" cy="2814995"/>
          </a:xfrm>
          <a:prstGeom prst="rect">
            <a:avLst/>
          </a:prstGeom>
        </p:spPr>
      </p:pic>
      <p:pic>
        <p:nvPicPr>
          <p:cNvPr id="4" name="Image 1" descr="preencoded.png"/>
          <p:cNvPicPr>
            <a:picLocks noChangeAspect="1"/>
          </p:cNvPicPr>
          <p:nvPr/>
        </p:nvPicPr>
        <p:blipFill>
          <a:blip r:embed="rId4"/>
          <a:stretch>
            <a:fillRect/>
          </a:stretch>
        </p:blipFill>
        <p:spPr>
          <a:xfrm>
            <a:off x="7599521" y="2614970"/>
            <a:ext cx="6244709" cy="2829520"/>
          </a:xfrm>
          <a:prstGeom prst="rect">
            <a:avLst/>
          </a:prstGeom>
        </p:spPr>
      </p:pic>
      <p:sp>
        <p:nvSpPr>
          <p:cNvPr id="5" name="Text 1"/>
          <p:cNvSpPr/>
          <p:nvPr/>
        </p:nvSpPr>
        <p:spPr>
          <a:xfrm>
            <a:off x="7599521" y="5699641"/>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2"/>
          <p:cNvSpPr/>
          <p:nvPr/>
        </p:nvSpPr>
        <p:spPr>
          <a:xfrm>
            <a:off x="7599521" y="6351746"/>
            <a:ext cx="6244709"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70027"/>
            <a:ext cx="13042583" cy="58894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15">
    <p:spTree>
      <p:nvGrpSpPr>
        <p:cNvPr id="1" name=""/>
        <p:cNvGrpSpPr/>
        <p:nvPr/>
      </p:nvGrpSpPr>
      <p:grpSpPr>
        <a:xfrm>
          <a:off x="0" y="0"/>
          <a:ext cx="0" cy="0"/>
          <a:chOff x="0" y="0"/>
          <a:chExt cx="0" cy="0"/>
        </a:xfrm>
      </p:grpSpPr>
      <p:sp>
        <p:nvSpPr>
          <p:cNvPr id="2" name="Text 0"/>
          <p:cNvSpPr/>
          <p:nvPr/>
        </p:nvSpPr>
        <p:spPr>
          <a:xfrm>
            <a:off x="793790" y="1910596"/>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Request Services</a:t>
            </a:r>
            <a:endParaRPr lang="en-US" sz="4450" dirty="0"/>
          </a:p>
        </p:txBody>
      </p:sp>
      <p:pic>
        <p:nvPicPr>
          <p:cNvPr id="3" name="Image 0" descr="preencoded.png"/>
          <p:cNvPicPr>
            <a:picLocks noChangeAspect="1"/>
          </p:cNvPicPr>
          <p:nvPr/>
        </p:nvPicPr>
        <p:blipFill>
          <a:blip r:embed="rId3"/>
          <a:stretch>
            <a:fillRect/>
          </a:stretch>
        </p:blipFill>
        <p:spPr>
          <a:xfrm>
            <a:off x="793790" y="3214688"/>
            <a:ext cx="6244709" cy="2849047"/>
          </a:xfrm>
          <a:prstGeom prst="rect">
            <a:avLst/>
          </a:prstGeom>
        </p:spPr>
      </p:pic>
      <p:pic>
        <p:nvPicPr>
          <p:cNvPr id="4" name="Image 1" descr="preencoded.png"/>
          <p:cNvPicPr>
            <a:picLocks noChangeAspect="1"/>
          </p:cNvPicPr>
          <p:nvPr/>
        </p:nvPicPr>
        <p:blipFill>
          <a:blip r:embed="rId4"/>
          <a:stretch>
            <a:fillRect/>
          </a:stretch>
        </p:blipFill>
        <p:spPr>
          <a:xfrm>
            <a:off x="7599521" y="3214688"/>
            <a:ext cx="6244709" cy="27466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16">
    <p:spTree>
      <p:nvGrpSpPr>
        <p:cNvPr id="1" name=""/>
        <p:cNvGrpSpPr/>
        <p:nvPr/>
      </p:nvGrpSpPr>
      <p:grpSpPr>
        <a:xfrm>
          <a:off x="0" y="0"/>
          <a:ext cx="0" cy="0"/>
          <a:chOff x="0" y="0"/>
          <a:chExt cx="0" cy="0"/>
        </a:xfrm>
      </p:grpSpPr>
      <p:sp>
        <p:nvSpPr>
          <p:cNvPr id="2" name="Text 0"/>
          <p:cNvSpPr/>
          <p:nvPr/>
        </p:nvSpPr>
        <p:spPr>
          <a:xfrm>
            <a:off x="785098" y="616863"/>
            <a:ext cx="5608320" cy="700921"/>
          </a:xfrm>
          <a:prstGeom prst="rect">
            <a:avLst/>
          </a:prstGeom>
          <a:noFill/>
          <a:ln/>
        </p:spPr>
        <p:txBody>
          <a:bodyPr wrap="none" lIns="0" tIns="0" rIns="0" bIns="0" rtlCol="0" anchor="t"/>
          <a:lstStyle/>
          <a:p>
            <a:pPr marL="0" indent="0">
              <a:lnSpc>
                <a:spcPts val="5500"/>
              </a:lnSpc>
              <a:buNone/>
            </a:pPr>
            <a:r>
              <a:rPr lang="en-US" sz="4400" b="1" u="sng" kern="0" spc="-132" dirty="0">
                <a:solidFill>
                  <a:srgbClr val="000000"/>
                </a:solidFill>
                <a:latin typeface="Inter Bold" pitchFamily="34" charset="0"/>
                <a:ea typeface="Inter Bold" pitchFamily="34" charset="-122"/>
                <a:cs typeface="Inter Bold" pitchFamily="34" charset="-120"/>
              </a:rPr>
              <a:t>Notice Forms</a:t>
            </a:r>
            <a:endParaRPr lang="en-US" sz="4400" dirty="0"/>
          </a:p>
        </p:txBody>
      </p:sp>
      <p:pic>
        <p:nvPicPr>
          <p:cNvPr id="3" name="Image 0" descr="preencoded.png"/>
          <p:cNvPicPr>
            <a:picLocks noChangeAspect="1"/>
          </p:cNvPicPr>
          <p:nvPr/>
        </p:nvPicPr>
        <p:blipFill>
          <a:blip r:embed="rId3"/>
          <a:stretch>
            <a:fillRect/>
          </a:stretch>
        </p:blipFill>
        <p:spPr>
          <a:xfrm>
            <a:off x="785098" y="1766411"/>
            <a:ext cx="12916614" cy="5852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 17">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Event Forms</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19876"/>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2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70027"/>
            <a:ext cx="13042583" cy="58894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name="Slide 19">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Billings</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29520"/>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149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623768"/>
            <a:ext cx="594669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WORK CONTRIBUTED:</a:t>
            </a:r>
            <a:endParaRPr lang="en-US" sz="4450" dirty="0"/>
          </a:p>
        </p:txBody>
      </p:sp>
      <p:sp>
        <p:nvSpPr>
          <p:cNvPr id="3" name="Text 1"/>
          <p:cNvSpPr/>
          <p:nvPr/>
        </p:nvSpPr>
        <p:spPr>
          <a:xfrm>
            <a:off x="793790" y="1672709"/>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Usha Sri </a:t>
            </a:r>
            <a:r>
              <a:rPr lang="en-US" sz="2200" b="1" u="sng" kern="0" spc="-67" dirty="0" err="1">
                <a:solidFill>
                  <a:srgbClr val="000000"/>
                </a:solidFill>
                <a:latin typeface="Inter Bold" pitchFamily="34" charset="0"/>
                <a:ea typeface="Inter Bold" pitchFamily="34" charset="-122"/>
                <a:cs typeface="Inter Bold" pitchFamily="34" charset="-120"/>
              </a:rPr>
              <a:t>Ponaka</a:t>
            </a:r>
            <a:r>
              <a:rPr lang="en-US" sz="2200" b="1" u="sng" kern="0" spc="-67" dirty="0">
                <a:solidFill>
                  <a:srgbClr val="000000"/>
                </a:solidFill>
                <a:latin typeface="Inter Bold" pitchFamily="34" charset="0"/>
                <a:ea typeface="Inter Bold" pitchFamily="34" charset="-122"/>
                <a:cs typeface="Inter Bold" pitchFamily="34" charset="-120"/>
              </a:rPr>
              <a:t> </a:t>
            </a:r>
            <a:r>
              <a:rPr lang="en-US" sz="2200" b="1" kern="0" spc="-67" dirty="0">
                <a:solidFill>
                  <a:srgbClr val="000000"/>
                </a:solidFill>
                <a:latin typeface="Inter Bold" pitchFamily="34" charset="0"/>
                <a:ea typeface="Inter Bold" pitchFamily="34" charset="-122"/>
                <a:cs typeface="Inter Bold" pitchFamily="34" charset="-120"/>
              </a:rPr>
              <a:t>: Frontend and Backend</a:t>
            </a:r>
            <a:endParaRPr lang="en-US" sz="2200" dirty="0"/>
          </a:p>
        </p:txBody>
      </p:sp>
      <p:sp>
        <p:nvSpPr>
          <p:cNvPr id="4" name="Text 2"/>
          <p:cNvSpPr/>
          <p:nvPr/>
        </p:nvSpPr>
        <p:spPr>
          <a:xfrm>
            <a:off x="793790" y="2367201"/>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Surya Sivakumar</a:t>
            </a:r>
            <a:r>
              <a:rPr lang="en-US" sz="2200" b="1" kern="0" spc="-67" dirty="0">
                <a:solidFill>
                  <a:srgbClr val="000000"/>
                </a:solidFill>
                <a:latin typeface="Inter Bold" pitchFamily="34" charset="0"/>
                <a:ea typeface="Inter Bold" pitchFamily="34" charset="-122"/>
                <a:cs typeface="Inter Bold" pitchFamily="34" charset="-120"/>
              </a:rPr>
              <a:t> : Backend</a:t>
            </a:r>
            <a:endParaRPr lang="en-US" sz="2200" dirty="0"/>
          </a:p>
        </p:txBody>
      </p:sp>
      <p:sp>
        <p:nvSpPr>
          <p:cNvPr id="5" name="Text 3"/>
          <p:cNvSpPr/>
          <p:nvPr/>
        </p:nvSpPr>
        <p:spPr>
          <a:xfrm>
            <a:off x="793790" y="3061692"/>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Rupa Malika Devi D </a:t>
            </a:r>
            <a:r>
              <a:rPr lang="en-US" sz="2200" b="1" kern="0" spc="-67" dirty="0">
                <a:solidFill>
                  <a:srgbClr val="000000"/>
                </a:solidFill>
                <a:latin typeface="Inter Bold" pitchFamily="34" charset="0"/>
                <a:ea typeface="Inter Bold" pitchFamily="34" charset="-122"/>
                <a:cs typeface="Inter Bold" pitchFamily="34" charset="-120"/>
              </a:rPr>
              <a:t>: Frontend </a:t>
            </a:r>
            <a:endParaRPr lang="en-US" sz="2200" dirty="0"/>
          </a:p>
        </p:txBody>
      </p:sp>
      <p:sp>
        <p:nvSpPr>
          <p:cNvPr id="6" name="Text 4"/>
          <p:cNvSpPr/>
          <p:nvPr/>
        </p:nvSpPr>
        <p:spPr>
          <a:xfrm>
            <a:off x="793790" y="3756184"/>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Sanchita Mondal</a:t>
            </a:r>
            <a:r>
              <a:rPr lang="en-US" sz="2200" b="1" kern="0" spc="-67" dirty="0">
                <a:solidFill>
                  <a:srgbClr val="000000"/>
                </a:solidFill>
                <a:latin typeface="Inter Bold" pitchFamily="34" charset="0"/>
                <a:ea typeface="Inter Bold" pitchFamily="34" charset="-122"/>
                <a:cs typeface="Inter Bold" pitchFamily="34" charset="-120"/>
              </a:rPr>
              <a:t>  : Frontend</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name="Slide 20">
    <p:spTree>
      <p:nvGrpSpPr>
        <p:cNvPr id="1" name=""/>
        <p:cNvGrpSpPr/>
        <p:nvPr/>
      </p:nvGrpSpPr>
      <p:grpSpPr>
        <a:xfrm>
          <a:off x="0" y="0"/>
          <a:ext cx="0" cy="0"/>
          <a:chOff x="0" y="0"/>
          <a:chExt cx="0" cy="0"/>
        </a:xfrm>
      </p:grpSpPr>
      <p:sp>
        <p:nvSpPr>
          <p:cNvPr id="2" name="Text 0"/>
          <p:cNvSpPr/>
          <p:nvPr/>
        </p:nvSpPr>
        <p:spPr>
          <a:xfrm>
            <a:off x="793790" y="129682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Design Forms</a:t>
            </a:r>
            <a:endParaRPr lang="en-US" sz="4450" dirty="0"/>
          </a:p>
        </p:txBody>
      </p:sp>
      <p:pic>
        <p:nvPicPr>
          <p:cNvPr id="3" name="Image 0" descr="preencoded.png"/>
          <p:cNvPicPr>
            <a:picLocks noChangeAspect="1"/>
          </p:cNvPicPr>
          <p:nvPr/>
        </p:nvPicPr>
        <p:blipFill>
          <a:blip r:embed="rId3"/>
          <a:stretch>
            <a:fillRect/>
          </a:stretch>
        </p:blipFill>
        <p:spPr>
          <a:xfrm>
            <a:off x="793790" y="2600920"/>
            <a:ext cx="2845594" cy="2559844"/>
          </a:xfrm>
          <a:prstGeom prst="rect">
            <a:avLst/>
          </a:prstGeom>
        </p:spPr>
      </p:pic>
      <p:sp>
        <p:nvSpPr>
          <p:cNvPr id="4" name="Text 1"/>
          <p:cNvSpPr/>
          <p:nvPr/>
        </p:nvSpPr>
        <p:spPr>
          <a:xfrm>
            <a:off x="793790" y="5415915"/>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Notice Form</a:t>
            </a:r>
            <a:endParaRPr lang="en-US" sz="1750" dirty="0"/>
          </a:p>
        </p:txBody>
      </p:sp>
      <p:pic>
        <p:nvPicPr>
          <p:cNvPr id="5" name="Image 1" descr="preencoded.png"/>
          <p:cNvPicPr>
            <a:picLocks noChangeAspect="1"/>
          </p:cNvPicPr>
          <p:nvPr/>
        </p:nvPicPr>
        <p:blipFill>
          <a:blip r:embed="rId4"/>
          <a:stretch>
            <a:fillRect/>
          </a:stretch>
        </p:blipFill>
        <p:spPr>
          <a:xfrm>
            <a:off x="4200406" y="2600920"/>
            <a:ext cx="2845594" cy="2624018"/>
          </a:xfrm>
          <a:prstGeom prst="rect">
            <a:avLst/>
          </a:prstGeom>
        </p:spPr>
      </p:pic>
      <p:sp>
        <p:nvSpPr>
          <p:cNvPr id="6" name="Text 2"/>
          <p:cNvSpPr/>
          <p:nvPr/>
        </p:nvSpPr>
        <p:spPr>
          <a:xfrm>
            <a:off x="4200406" y="5480090"/>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Event Form</a:t>
            </a:r>
            <a:endParaRPr lang="en-US" sz="1750" dirty="0"/>
          </a:p>
        </p:txBody>
      </p:sp>
      <p:pic>
        <p:nvPicPr>
          <p:cNvPr id="7" name="Image 2" descr="preencoded.png"/>
          <p:cNvPicPr>
            <a:picLocks noChangeAspect="1"/>
          </p:cNvPicPr>
          <p:nvPr/>
        </p:nvPicPr>
        <p:blipFill>
          <a:blip r:embed="rId5"/>
          <a:stretch>
            <a:fillRect/>
          </a:stretch>
        </p:blipFill>
        <p:spPr>
          <a:xfrm>
            <a:off x="7607022" y="2600920"/>
            <a:ext cx="2845594" cy="3509724"/>
          </a:xfrm>
          <a:prstGeom prst="rect">
            <a:avLst/>
          </a:prstGeom>
        </p:spPr>
      </p:pic>
      <p:sp>
        <p:nvSpPr>
          <p:cNvPr id="8" name="Text 3"/>
          <p:cNvSpPr/>
          <p:nvPr/>
        </p:nvSpPr>
        <p:spPr>
          <a:xfrm>
            <a:off x="7607022" y="6365796"/>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Vendor Form</a:t>
            </a:r>
            <a:endParaRPr lang="en-US" sz="1750" dirty="0"/>
          </a:p>
        </p:txBody>
      </p:sp>
      <p:pic>
        <p:nvPicPr>
          <p:cNvPr id="9" name="Image 3" descr="preencoded.png"/>
          <p:cNvPicPr>
            <a:picLocks noChangeAspect="1"/>
          </p:cNvPicPr>
          <p:nvPr/>
        </p:nvPicPr>
        <p:blipFill>
          <a:blip r:embed="rId6"/>
          <a:stretch>
            <a:fillRect/>
          </a:stretch>
        </p:blipFill>
        <p:spPr>
          <a:xfrm>
            <a:off x="11013638" y="2600920"/>
            <a:ext cx="2845594" cy="3398163"/>
          </a:xfrm>
          <a:prstGeom prst="rect">
            <a:avLst/>
          </a:prstGeom>
        </p:spPr>
      </p:pic>
      <p:sp>
        <p:nvSpPr>
          <p:cNvPr id="10" name="Text 4"/>
          <p:cNvSpPr/>
          <p:nvPr/>
        </p:nvSpPr>
        <p:spPr>
          <a:xfrm>
            <a:off x="11013638" y="6254234"/>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Emergency Contact Form</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8545" y="1882616"/>
            <a:ext cx="4225885" cy="4446984"/>
          </a:xfrm>
          <a:prstGeom prst="rect">
            <a:avLst/>
          </a:prstGeom>
        </p:spPr>
      </p:pic>
      <p:sp>
        <p:nvSpPr>
          <p:cNvPr id="3" name="Text 0"/>
          <p:cNvSpPr/>
          <p:nvPr/>
        </p:nvSpPr>
        <p:spPr>
          <a:xfrm>
            <a:off x="5803344" y="791289"/>
            <a:ext cx="5275659" cy="659368"/>
          </a:xfrm>
          <a:prstGeom prst="rect">
            <a:avLst/>
          </a:prstGeom>
          <a:noFill/>
          <a:ln/>
        </p:spPr>
        <p:txBody>
          <a:bodyPr wrap="none" lIns="0" tIns="0" rIns="0" bIns="0" rtlCol="0" anchor="t"/>
          <a:lstStyle/>
          <a:p>
            <a:pPr marL="0" indent="0">
              <a:lnSpc>
                <a:spcPts val="5150"/>
              </a:lnSpc>
              <a:buNone/>
            </a:pPr>
            <a:r>
              <a:rPr lang="en-US" sz="4150" b="1" u="sng" kern="0" spc="-125" dirty="0">
                <a:solidFill>
                  <a:srgbClr val="000000"/>
                </a:solidFill>
                <a:latin typeface="Inter Bold" pitchFamily="34" charset="0"/>
                <a:ea typeface="Inter Bold" pitchFamily="34" charset="-122"/>
                <a:cs typeface="Inter Bold" pitchFamily="34" charset="-120"/>
              </a:rPr>
              <a:t>Conclusion</a:t>
            </a:r>
            <a:endParaRPr lang="en-US" sz="4150" dirty="0"/>
          </a:p>
        </p:txBody>
      </p:sp>
      <p:sp>
        <p:nvSpPr>
          <p:cNvPr id="4" name="Text 1"/>
          <p:cNvSpPr/>
          <p:nvPr/>
        </p:nvSpPr>
        <p:spPr>
          <a:xfrm>
            <a:off x="5803344" y="1661636"/>
            <a:ext cx="8096012" cy="236279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The "CommUnity" project successfully demonstrates a robust and modular platform for simplifying housing society management. It bridges the gap between residents and administrators, ensuring seamless communication, efficient operations, and enhanced community engagement. By implementing key modules such as user authentication, resident and society management, event and notice management, complaint handling, and an integrated maintenance payment system, the project achieves its objectives of fostering transparency, safety, and interaction.</a:t>
            </a:r>
            <a:endParaRPr lang="en-US" sz="1650" dirty="0"/>
          </a:p>
        </p:txBody>
      </p:sp>
      <p:sp>
        <p:nvSpPr>
          <p:cNvPr id="5" name="Text 2"/>
          <p:cNvSpPr/>
          <p:nvPr/>
        </p:nvSpPr>
        <p:spPr>
          <a:xfrm>
            <a:off x="5803344" y="4214336"/>
            <a:ext cx="8096012" cy="202525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The use of modern technologies like Razorpay integration and JWT-based authentication ensures security and convenience for users. With features like real-time updates on events, easy complaint tracking, and streamlined financial transactions, "CommUnity" sets a new standard for community management systems. This platform has the potential to be expanded further to include additional functionalities, catering to evolving community needs.</a:t>
            </a:r>
            <a:endParaRPr lang="en-US" sz="1650" dirty="0"/>
          </a:p>
        </p:txBody>
      </p:sp>
      <p:sp>
        <p:nvSpPr>
          <p:cNvPr id="6" name="Text 3"/>
          <p:cNvSpPr/>
          <p:nvPr/>
        </p:nvSpPr>
        <p:spPr>
          <a:xfrm>
            <a:off x="5803344" y="6429494"/>
            <a:ext cx="8096012" cy="1012627"/>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Overall, "CommUnity" proves to be an effective solution for enhancing the quality of life in housing societies and encouraging an active, connected, and well-managed community environment.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690253" y="504825"/>
            <a:ext cx="4589502" cy="573643"/>
          </a:xfrm>
          <a:prstGeom prst="rect">
            <a:avLst/>
          </a:prstGeom>
          <a:noFill/>
          <a:ln/>
        </p:spPr>
        <p:txBody>
          <a:bodyPr wrap="none" lIns="0" tIns="0" rIns="0" bIns="0" rtlCol="0" anchor="t"/>
          <a:lstStyle/>
          <a:p>
            <a:pPr marL="0" indent="0">
              <a:lnSpc>
                <a:spcPts val="4500"/>
              </a:lnSpc>
              <a:buNone/>
            </a:pPr>
            <a:r>
              <a:rPr lang="en-US" sz="4800" b="1" kern="0" spc="-108" dirty="0">
                <a:solidFill>
                  <a:srgbClr val="000000"/>
                </a:solidFill>
                <a:latin typeface="Inter Bold" pitchFamily="34" charset="0"/>
                <a:ea typeface="Inter Bold" pitchFamily="34" charset="-122"/>
                <a:cs typeface="Inter Bold" pitchFamily="34" charset="-120"/>
              </a:rPr>
              <a:t>Abstract</a:t>
            </a:r>
            <a:endParaRPr lang="en-US" sz="4800" dirty="0"/>
          </a:p>
        </p:txBody>
      </p:sp>
      <p:sp>
        <p:nvSpPr>
          <p:cNvPr id="3" name="Text 1"/>
          <p:cNvSpPr/>
          <p:nvPr/>
        </p:nvSpPr>
        <p:spPr>
          <a:xfrm>
            <a:off x="642461" y="1353741"/>
            <a:ext cx="2294692" cy="286703"/>
          </a:xfrm>
          <a:prstGeom prst="rect">
            <a:avLst/>
          </a:prstGeom>
          <a:noFill/>
          <a:ln/>
        </p:spPr>
        <p:txBody>
          <a:bodyPr wrap="none" lIns="0" tIns="0" rIns="0" bIns="0" rtlCol="0" anchor="t"/>
          <a:lstStyle/>
          <a:p>
            <a:pPr marL="0" indent="0">
              <a:lnSpc>
                <a:spcPts val="2250"/>
              </a:lnSpc>
              <a:buNone/>
            </a:pPr>
            <a:r>
              <a:rPr lang="en-US" sz="2400" b="1" i="1" u="sng" kern="0" spc="-54" dirty="0">
                <a:solidFill>
                  <a:srgbClr val="000000"/>
                </a:solidFill>
                <a:latin typeface="Inter Bold" pitchFamily="34" charset="0"/>
                <a:ea typeface="Inter Bold" pitchFamily="34" charset="-122"/>
                <a:cs typeface="Inter Bold" pitchFamily="34" charset="-120"/>
              </a:rPr>
              <a:t>OVERVIEW:</a:t>
            </a:r>
            <a:endParaRPr lang="en-US" sz="2400" dirty="0"/>
          </a:p>
        </p:txBody>
      </p:sp>
      <p:sp>
        <p:nvSpPr>
          <p:cNvPr id="4" name="Text 2"/>
          <p:cNvSpPr/>
          <p:nvPr/>
        </p:nvSpPr>
        <p:spPr>
          <a:xfrm>
            <a:off x="660978" y="1984534"/>
            <a:ext cx="13345478" cy="1174909"/>
          </a:xfrm>
          <a:prstGeom prst="rect">
            <a:avLst/>
          </a:prstGeom>
          <a:noFill/>
          <a:ln/>
        </p:spPr>
        <p:txBody>
          <a:bodyPr wrap="square" lIns="0" tIns="0" rIns="0" bIns="0" rtlCol="0" anchor="t"/>
          <a:lstStyle/>
          <a:p>
            <a:pPr marL="0" indent="0">
              <a:lnSpc>
                <a:spcPts val="2300"/>
              </a:lnSpc>
              <a:buNone/>
            </a:pPr>
            <a:r>
              <a:rPr lang="en-US" sz="2000" i="1" kern="0" spc="-29" dirty="0">
                <a:solidFill>
                  <a:srgbClr val="272525"/>
                </a:solidFill>
                <a:latin typeface="Inter" pitchFamily="34" charset="0"/>
                <a:ea typeface="Inter" pitchFamily="34" charset="-122"/>
                <a:cs typeface="Inter" pitchFamily="34" charset="-120"/>
              </a:rPr>
              <a:t>CommUnity is a modular, multi-tenant community management system designed to simplify housing society management. The platform connects members, streamlines daily activities, and enhances community engagement. This platform provides an efficient interface for both administrators and residents, management, facilitating interaction, and engagement within the community. For residents, Community enables communication with fellow members, access to a digital noticeboard, online bill payments, complaint submissions, event participation, and more.</a:t>
            </a:r>
            <a:endParaRPr lang="en-US" sz="2000" dirty="0"/>
          </a:p>
        </p:txBody>
      </p:sp>
      <p:sp>
        <p:nvSpPr>
          <p:cNvPr id="5" name="Text 3"/>
          <p:cNvSpPr/>
          <p:nvPr/>
        </p:nvSpPr>
        <p:spPr>
          <a:xfrm>
            <a:off x="642461" y="3297079"/>
            <a:ext cx="13345478" cy="293727"/>
          </a:xfrm>
          <a:prstGeom prst="rect">
            <a:avLst/>
          </a:prstGeom>
          <a:noFill/>
          <a:ln/>
        </p:spPr>
        <p:txBody>
          <a:bodyPr wrap="none" lIns="0" tIns="0" rIns="0" bIns="0" rtlCol="0" anchor="t"/>
          <a:lstStyle/>
          <a:p>
            <a:pPr marL="0" indent="0">
              <a:lnSpc>
                <a:spcPts val="2300"/>
              </a:lnSpc>
              <a:buNone/>
            </a:pPr>
            <a:endParaRPr lang="en-US" sz="1400" dirty="0"/>
          </a:p>
        </p:txBody>
      </p:sp>
      <p:sp>
        <p:nvSpPr>
          <p:cNvPr id="6" name="Text 4"/>
          <p:cNvSpPr/>
          <p:nvPr/>
        </p:nvSpPr>
        <p:spPr>
          <a:xfrm>
            <a:off x="642461" y="3866078"/>
            <a:ext cx="2294692" cy="286703"/>
          </a:xfrm>
          <a:prstGeom prst="rect">
            <a:avLst/>
          </a:prstGeom>
          <a:noFill/>
          <a:ln/>
        </p:spPr>
        <p:txBody>
          <a:bodyPr wrap="none" lIns="0" tIns="0" rIns="0" bIns="0" rtlCol="0" anchor="t"/>
          <a:lstStyle/>
          <a:p>
            <a:pPr marL="0" indent="0">
              <a:lnSpc>
                <a:spcPts val="2250"/>
              </a:lnSpc>
              <a:buNone/>
            </a:pPr>
            <a:r>
              <a:rPr lang="en-US" sz="2400" b="1" i="1" u="sng" kern="0" spc="-54" dirty="0">
                <a:solidFill>
                  <a:srgbClr val="000000"/>
                </a:solidFill>
                <a:latin typeface="Inter Bold" pitchFamily="34" charset="0"/>
                <a:ea typeface="Inter Bold" pitchFamily="34" charset="-122"/>
                <a:cs typeface="Inter Bold" pitchFamily="34" charset="-120"/>
              </a:rPr>
              <a:t>Business Objectives:</a:t>
            </a:r>
            <a:endParaRPr lang="en-US" sz="2400" dirty="0"/>
          </a:p>
        </p:txBody>
      </p:sp>
      <p:sp>
        <p:nvSpPr>
          <p:cNvPr id="7" name="Text 5"/>
          <p:cNvSpPr/>
          <p:nvPr/>
        </p:nvSpPr>
        <p:spPr>
          <a:xfrm>
            <a:off x="642461" y="4428053"/>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Streamline Society Operations: </a:t>
            </a:r>
            <a:r>
              <a:rPr lang="en-US" sz="2000" kern="0" spc="-29" dirty="0">
                <a:solidFill>
                  <a:srgbClr val="272525"/>
                </a:solidFill>
                <a:latin typeface="Inter" pitchFamily="34" charset="0"/>
                <a:ea typeface="Inter" pitchFamily="34" charset="-122"/>
                <a:cs typeface="Inter" pitchFamily="34" charset="-120"/>
              </a:rPr>
              <a:t>Enable administrators to manage residents, notices, and events efficiently.</a:t>
            </a:r>
            <a:endParaRPr lang="en-US" sz="2000" dirty="0"/>
          </a:p>
        </p:txBody>
      </p:sp>
      <p:sp>
        <p:nvSpPr>
          <p:cNvPr id="8" name="Text 6"/>
          <p:cNvSpPr/>
          <p:nvPr/>
        </p:nvSpPr>
        <p:spPr>
          <a:xfrm>
            <a:off x="642461" y="4928235"/>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Improve Communication:</a:t>
            </a:r>
            <a:r>
              <a:rPr lang="en-US" sz="2000" kern="0" spc="-29" dirty="0">
                <a:solidFill>
                  <a:srgbClr val="272525"/>
                </a:solidFill>
                <a:latin typeface="Inter" pitchFamily="34" charset="0"/>
                <a:ea typeface="Inter" pitchFamily="34" charset="-122"/>
                <a:cs typeface="Inter" pitchFamily="34" charset="-120"/>
              </a:rPr>
              <a:t> Bridge gaps between residents and society administrators.</a:t>
            </a:r>
            <a:endParaRPr lang="en-US" sz="2000" dirty="0"/>
          </a:p>
        </p:txBody>
      </p:sp>
      <p:sp>
        <p:nvSpPr>
          <p:cNvPr id="9" name="Text 7"/>
          <p:cNvSpPr/>
          <p:nvPr/>
        </p:nvSpPr>
        <p:spPr>
          <a:xfrm>
            <a:off x="642461" y="5428417"/>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Encourage Participation: </a:t>
            </a:r>
            <a:r>
              <a:rPr lang="en-US" sz="2000" kern="0" spc="-29" dirty="0">
                <a:solidFill>
                  <a:srgbClr val="272525"/>
                </a:solidFill>
                <a:latin typeface="Inter" pitchFamily="34" charset="0"/>
                <a:ea typeface="Inter" pitchFamily="34" charset="-122"/>
                <a:cs typeface="Inter" pitchFamily="34" charset="-120"/>
              </a:rPr>
              <a:t>Faster community interaction through events and discussions.</a:t>
            </a:r>
            <a:endParaRPr lang="en-US" sz="2000" dirty="0"/>
          </a:p>
        </p:txBody>
      </p:sp>
      <p:sp>
        <p:nvSpPr>
          <p:cNvPr id="10" name="Text 8"/>
          <p:cNvSpPr/>
          <p:nvPr/>
        </p:nvSpPr>
        <p:spPr>
          <a:xfrm>
            <a:off x="642461" y="5928598"/>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Transparent Financial Management: </a:t>
            </a:r>
            <a:r>
              <a:rPr lang="en-US" sz="2000" kern="0" spc="-29" dirty="0">
                <a:solidFill>
                  <a:srgbClr val="272525"/>
                </a:solidFill>
                <a:latin typeface="Inter" pitchFamily="34" charset="0"/>
                <a:ea typeface="Inter" pitchFamily="34" charset="-122"/>
                <a:cs typeface="Inter" pitchFamily="34" charset="-120"/>
              </a:rPr>
              <a:t>Simplify maintenance fee collection and tracking.</a:t>
            </a:r>
            <a:endParaRPr lang="en-US" sz="2000" dirty="0"/>
          </a:p>
        </p:txBody>
      </p:sp>
      <p:sp>
        <p:nvSpPr>
          <p:cNvPr id="11" name="Text 9"/>
          <p:cNvSpPr/>
          <p:nvPr/>
        </p:nvSpPr>
        <p:spPr>
          <a:xfrm>
            <a:off x="642461" y="6428780"/>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Ensure Safety: </a:t>
            </a:r>
            <a:r>
              <a:rPr lang="en-US" sz="2000" kern="0" spc="-29" dirty="0">
                <a:solidFill>
                  <a:srgbClr val="272525"/>
                </a:solidFill>
                <a:latin typeface="Inter" pitchFamily="34" charset="0"/>
                <a:ea typeface="Inter" pitchFamily="34" charset="-122"/>
                <a:cs typeface="Inter" pitchFamily="34" charset="-120"/>
              </a:rPr>
              <a:t>Provide easily accessible emergency and security contacts.</a:t>
            </a:r>
            <a:endParaRPr lang="en-US" sz="2000" dirty="0"/>
          </a:p>
        </p:txBody>
      </p:sp>
      <p:sp>
        <p:nvSpPr>
          <p:cNvPr id="12" name="Text 10"/>
          <p:cNvSpPr/>
          <p:nvPr/>
        </p:nvSpPr>
        <p:spPr>
          <a:xfrm>
            <a:off x="642461" y="6928961"/>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Enhance Resident Engagement:</a:t>
            </a:r>
            <a:r>
              <a:rPr lang="en-US" sz="2000" kern="0" spc="-29" dirty="0">
                <a:solidFill>
                  <a:srgbClr val="272525"/>
                </a:solidFill>
                <a:latin typeface="Inter" pitchFamily="34" charset="0"/>
                <a:ea typeface="Inter" pitchFamily="34" charset="-122"/>
                <a:cs typeface="Inter" pitchFamily="34" charset="-120"/>
              </a:rPr>
              <a:t> Increase resident participation in community</a:t>
            </a:r>
            <a:endParaRPr lang="en-US" sz="2000" dirty="0"/>
          </a:p>
        </p:txBody>
      </p:sp>
      <p:sp>
        <p:nvSpPr>
          <p:cNvPr id="13" name="Text 11"/>
          <p:cNvSpPr/>
          <p:nvPr/>
        </p:nvSpPr>
        <p:spPr>
          <a:xfrm>
            <a:off x="642461" y="7429143"/>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Activities through events, polls, clubs, and social interactions.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6504" y="355003"/>
            <a:ext cx="8914014" cy="7476564"/>
          </a:xfrm>
          <a:prstGeom prst="rect">
            <a:avLst/>
          </a:prstGeom>
        </p:spPr>
      </p:pic>
      <p:sp>
        <p:nvSpPr>
          <p:cNvPr id="3" name="Text 0"/>
          <p:cNvSpPr/>
          <p:nvPr/>
        </p:nvSpPr>
        <p:spPr>
          <a:xfrm>
            <a:off x="9654540" y="3843933"/>
            <a:ext cx="4332327" cy="541496"/>
          </a:xfrm>
          <a:prstGeom prst="rect">
            <a:avLst/>
          </a:prstGeom>
          <a:noFill/>
          <a:ln/>
        </p:spPr>
        <p:txBody>
          <a:bodyPr wrap="none" lIns="0" tIns="0" rIns="0" bIns="0" rtlCol="0" anchor="t"/>
          <a:lstStyle/>
          <a:p>
            <a:pPr marL="0" indent="0" algn="ctr">
              <a:lnSpc>
                <a:spcPts val="4250"/>
              </a:lnSpc>
              <a:buNone/>
            </a:pPr>
            <a:r>
              <a:rPr lang="en-US" sz="3400" b="1" kern="0" spc="-102" dirty="0">
                <a:solidFill>
                  <a:srgbClr val="000000"/>
                </a:solidFill>
                <a:latin typeface="Inter Bold" pitchFamily="34" charset="0"/>
                <a:ea typeface="Inter Bold" pitchFamily="34" charset="-122"/>
                <a:cs typeface="Inter Bold" pitchFamily="34" charset="-120"/>
              </a:rPr>
              <a:t>Use Case Diagram</a:t>
            </a:r>
            <a:endParaRPr lang="en-US" sz="3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707589" y="792004"/>
            <a:ext cx="7446041" cy="6645592"/>
          </a:xfrm>
          <a:prstGeom prst="rect">
            <a:avLst/>
          </a:prstGeom>
        </p:spPr>
      </p:pic>
      <p:sp>
        <p:nvSpPr>
          <p:cNvPr id="3" name="Text 0"/>
          <p:cNvSpPr/>
          <p:nvPr/>
        </p:nvSpPr>
        <p:spPr>
          <a:xfrm>
            <a:off x="9900761" y="3220998"/>
            <a:ext cx="4022050" cy="1276826"/>
          </a:xfrm>
          <a:prstGeom prst="rect">
            <a:avLst/>
          </a:prstGeom>
          <a:noFill/>
          <a:ln/>
        </p:spPr>
        <p:txBody>
          <a:bodyPr wrap="square" lIns="0" tIns="0" rIns="0" bIns="0" rtlCol="0" anchor="t"/>
          <a:lstStyle/>
          <a:p>
            <a:pPr marL="0" indent="0" algn="ctr">
              <a:lnSpc>
                <a:spcPts val="5000"/>
              </a:lnSpc>
              <a:buNone/>
            </a:pPr>
            <a:r>
              <a:rPr lang="en-US" sz="4000" b="1" kern="0" spc="-121" dirty="0">
                <a:solidFill>
                  <a:srgbClr val="000000"/>
                </a:solidFill>
                <a:latin typeface="Inter Bold" pitchFamily="34" charset="0"/>
                <a:ea typeface="Inter Bold" pitchFamily="34" charset="-122"/>
                <a:cs typeface="Inter Bold" pitchFamily="34" charset="-120"/>
              </a:rPr>
              <a:t>Sequence Diagram</a:t>
            </a:r>
            <a:endParaRPr lang="en-US" sz="4000" dirty="0"/>
          </a:p>
        </p:txBody>
      </p:sp>
      <p:sp>
        <p:nvSpPr>
          <p:cNvPr id="4" name="Text 1"/>
          <p:cNvSpPr/>
          <p:nvPr/>
        </p:nvSpPr>
        <p:spPr>
          <a:xfrm>
            <a:off x="9900761" y="4702135"/>
            <a:ext cx="4022050" cy="326827"/>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61229"/>
            <a:ext cx="8827889" cy="5707142"/>
          </a:xfrm>
          <a:prstGeom prst="rect">
            <a:avLst/>
          </a:prstGeom>
        </p:spPr>
      </p:pic>
      <p:sp>
        <p:nvSpPr>
          <p:cNvPr id="3" name="Text 0"/>
          <p:cNvSpPr/>
          <p:nvPr/>
        </p:nvSpPr>
        <p:spPr>
          <a:xfrm>
            <a:off x="10182701" y="3406021"/>
            <a:ext cx="3661410"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DFD Diagram For Admin</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37129"/>
            <a:ext cx="8959691" cy="5378824"/>
          </a:xfrm>
          <a:prstGeom prst="rect">
            <a:avLst/>
          </a:prstGeom>
        </p:spPr>
      </p:pic>
      <p:sp>
        <p:nvSpPr>
          <p:cNvPr id="3" name="Text 0"/>
          <p:cNvSpPr/>
          <p:nvPr/>
        </p:nvSpPr>
        <p:spPr>
          <a:xfrm>
            <a:off x="10318671" y="3122533"/>
            <a:ext cx="352544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DFD Diagram for Resident</a:t>
            </a:r>
            <a:endParaRPr lang="en-US" sz="4450" dirty="0"/>
          </a:p>
        </p:txBody>
      </p:sp>
      <p:sp>
        <p:nvSpPr>
          <p:cNvPr id="4" name="Text 1"/>
          <p:cNvSpPr/>
          <p:nvPr/>
        </p:nvSpPr>
        <p:spPr>
          <a:xfrm>
            <a:off x="10318671" y="4766905"/>
            <a:ext cx="352544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683657" y="537210"/>
            <a:ext cx="4883825" cy="610433"/>
          </a:xfrm>
          <a:prstGeom prst="rect">
            <a:avLst/>
          </a:prstGeom>
          <a:noFill/>
          <a:ln/>
        </p:spPr>
        <p:txBody>
          <a:bodyPr wrap="none" lIns="0" tIns="0" rIns="0" bIns="0" rtlCol="0" anchor="t"/>
          <a:lstStyle/>
          <a:p>
            <a:pPr marL="0" indent="0">
              <a:lnSpc>
                <a:spcPts val="4800"/>
              </a:lnSpc>
              <a:buNone/>
            </a:pPr>
            <a:r>
              <a:rPr lang="en-US" sz="3800" b="1" kern="0" spc="-115" dirty="0">
                <a:solidFill>
                  <a:srgbClr val="000000"/>
                </a:solidFill>
                <a:latin typeface="Inter Bold" pitchFamily="34" charset="0"/>
                <a:ea typeface="Inter Bold" pitchFamily="34" charset="-122"/>
                <a:cs typeface="Inter Bold" pitchFamily="34" charset="-120"/>
              </a:rPr>
              <a:t>Modules</a:t>
            </a:r>
            <a:endParaRPr lang="en-US" sz="3800" dirty="0"/>
          </a:p>
        </p:txBody>
      </p:sp>
      <p:sp>
        <p:nvSpPr>
          <p:cNvPr id="3" name="Shape 1"/>
          <p:cNvSpPr/>
          <p:nvPr/>
        </p:nvSpPr>
        <p:spPr>
          <a:xfrm>
            <a:off x="965240" y="1538288"/>
            <a:ext cx="22860" cy="6154103"/>
          </a:xfrm>
          <a:prstGeom prst="roundRect">
            <a:avLst>
              <a:gd name="adj" fmla="val 358918"/>
            </a:avLst>
          </a:prstGeom>
          <a:solidFill>
            <a:srgbClr val="C0C1D7"/>
          </a:solidFill>
          <a:ln/>
        </p:spPr>
      </p:sp>
      <p:sp>
        <p:nvSpPr>
          <p:cNvPr id="4" name="Shape 2"/>
          <p:cNvSpPr/>
          <p:nvPr/>
        </p:nvSpPr>
        <p:spPr>
          <a:xfrm>
            <a:off x="1173540" y="1966198"/>
            <a:ext cx="683657" cy="22860"/>
          </a:xfrm>
          <a:prstGeom prst="roundRect">
            <a:avLst>
              <a:gd name="adj" fmla="val 358918"/>
            </a:avLst>
          </a:prstGeom>
          <a:solidFill>
            <a:srgbClr val="C0C1D7"/>
          </a:solidFill>
          <a:ln/>
        </p:spPr>
      </p:sp>
      <p:sp>
        <p:nvSpPr>
          <p:cNvPr id="5" name="Shape 3"/>
          <p:cNvSpPr/>
          <p:nvPr/>
        </p:nvSpPr>
        <p:spPr>
          <a:xfrm>
            <a:off x="756940" y="1757958"/>
            <a:ext cx="439460" cy="439460"/>
          </a:xfrm>
          <a:prstGeom prst="roundRect">
            <a:avLst>
              <a:gd name="adj" fmla="val 18670"/>
            </a:avLst>
          </a:prstGeom>
          <a:solidFill>
            <a:srgbClr val="DADBF1"/>
          </a:solidFill>
          <a:ln w="7620">
            <a:solidFill>
              <a:srgbClr val="C0C1D7"/>
            </a:solidFill>
            <a:prstDash val="solid"/>
          </a:ln>
        </p:spPr>
      </p:sp>
      <p:sp>
        <p:nvSpPr>
          <p:cNvPr id="6" name="Text 4"/>
          <p:cNvSpPr/>
          <p:nvPr/>
        </p:nvSpPr>
        <p:spPr>
          <a:xfrm>
            <a:off x="917912" y="1831181"/>
            <a:ext cx="117515"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1</a:t>
            </a:r>
            <a:endParaRPr lang="en-US" sz="2300" dirty="0"/>
          </a:p>
        </p:txBody>
      </p:sp>
      <p:sp>
        <p:nvSpPr>
          <p:cNvPr id="7" name="Text 5"/>
          <p:cNvSpPr/>
          <p:nvPr/>
        </p:nvSpPr>
        <p:spPr>
          <a:xfrm>
            <a:off x="2051090" y="1733550"/>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8" name="Text 6"/>
          <p:cNvSpPr/>
          <p:nvPr/>
        </p:nvSpPr>
        <p:spPr>
          <a:xfrm>
            <a:off x="2051090" y="2216944"/>
            <a:ext cx="4185880" cy="305157"/>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 </a:t>
            </a:r>
            <a:r>
              <a:rPr lang="en-US" sz="1900" b="1" i="1" kern="0" spc="-58" dirty="0">
                <a:solidFill>
                  <a:srgbClr val="272525"/>
                </a:solidFill>
                <a:latin typeface="Inter Bold" pitchFamily="34" charset="0"/>
                <a:ea typeface="Inter Bold" pitchFamily="34" charset="-122"/>
                <a:cs typeface="Inter Bold" pitchFamily="34" charset="-120"/>
              </a:rPr>
              <a:t>User Authentication and Registration</a:t>
            </a:r>
            <a:endParaRPr lang="en-US" sz="1900" dirty="0"/>
          </a:p>
        </p:txBody>
      </p:sp>
      <p:sp>
        <p:nvSpPr>
          <p:cNvPr id="9" name="Shape 7"/>
          <p:cNvSpPr/>
          <p:nvPr/>
        </p:nvSpPr>
        <p:spPr>
          <a:xfrm>
            <a:off x="1173540" y="3340537"/>
            <a:ext cx="683657" cy="22860"/>
          </a:xfrm>
          <a:prstGeom prst="roundRect">
            <a:avLst>
              <a:gd name="adj" fmla="val 358918"/>
            </a:avLst>
          </a:prstGeom>
          <a:solidFill>
            <a:srgbClr val="C0C1D7"/>
          </a:solidFill>
          <a:ln/>
        </p:spPr>
      </p:sp>
      <p:sp>
        <p:nvSpPr>
          <p:cNvPr id="10" name="Shape 8"/>
          <p:cNvSpPr/>
          <p:nvPr/>
        </p:nvSpPr>
        <p:spPr>
          <a:xfrm>
            <a:off x="756940" y="3132296"/>
            <a:ext cx="439460" cy="439460"/>
          </a:xfrm>
          <a:prstGeom prst="roundRect">
            <a:avLst>
              <a:gd name="adj" fmla="val 18670"/>
            </a:avLst>
          </a:prstGeom>
          <a:solidFill>
            <a:srgbClr val="DADBF1"/>
          </a:solidFill>
          <a:ln w="7620">
            <a:solidFill>
              <a:srgbClr val="C0C1D7"/>
            </a:solidFill>
            <a:prstDash val="solid"/>
          </a:ln>
        </p:spPr>
      </p:sp>
      <p:sp>
        <p:nvSpPr>
          <p:cNvPr id="11" name="Text 9"/>
          <p:cNvSpPr/>
          <p:nvPr/>
        </p:nvSpPr>
        <p:spPr>
          <a:xfrm>
            <a:off x="888742" y="3205520"/>
            <a:ext cx="175736"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2</a:t>
            </a:r>
            <a:endParaRPr lang="en-US" sz="2300" dirty="0"/>
          </a:p>
        </p:txBody>
      </p:sp>
      <p:sp>
        <p:nvSpPr>
          <p:cNvPr id="12" name="Text 10"/>
          <p:cNvSpPr/>
          <p:nvPr/>
        </p:nvSpPr>
        <p:spPr>
          <a:xfrm>
            <a:off x="2051090" y="3107888"/>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13" name="Text 11"/>
          <p:cNvSpPr/>
          <p:nvPr/>
        </p:nvSpPr>
        <p:spPr>
          <a:xfrm>
            <a:off x="2051090" y="3591282"/>
            <a:ext cx="3918347"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Resident and Society Management</a:t>
            </a:r>
            <a:endParaRPr lang="en-US" sz="1900" dirty="0"/>
          </a:p>
        </p:txBody>
      </p:sp>
      <p:sp>
        <p:nvSpPr>
          <p:cNvPr id="14" name="Text 12"/>
          <p:cNvSpPr/>
          <p:nvPr/>
        </p:nvSpPr>
        <p:spPr>
          <a:xfrm>
            <a:off x="2051090" y="4013597"/>
            <a:ext cx="11895653" cy="312539"/>
          </a:xfrm>
          <a:prstGeom prst="rect">
            <a:avLst/>
          </a:prstGeom>
          <a:noFill/>
          <a:ln/>
        </p:spPr>
        <p:txBody>
          <a:bodyPr wrap="none" lIns="0" tIns="0" rIns="0" bIns="0" rtlCol="0" anchor="t"/>
          <a:lstStyle/>
          <a:p>
            <a:pPr marL="0" indent="0" algn="l">
              <a:lnSpc>
                <a:spcPts val="2450"/>
              </a:lnSpc>
              <a:buNone/>
            </a:pPr>
            <a:endParaRPr lang="en-US" sz="1500" dirty="0"/>
          </a:p>
        </p:txBody>
      </p:sp>
      <p:sp>
        <p:nvSpPr>
          <p:cNvPr id="15" name="Shape 13"/>
          <p:cNvSpPr/>
          <p:nvPr/>
        </p:nvSpPr>
        <p:spPr>
          <a:xfrm>
            <a:off x="1173540" y="5144572"/>
            <a:ext cx="683657" cy="22860"/>
          </a:xfrm>
          <a:prstGeom prst="roundRect">
            <a:avLst>
              <a:gd name="adj" fmla="val 358918"/>
            </a:avLst>
          </a:prstGeom>
          <a:solidFill>
            <a:srgbClr val="C0C1D7"/>
          </a:solidFill>
          <a:ln/>
        </p:spPr>
      </p:sp>
      <p:sp>
        <p:nvSpPr>
          <p:cNvPr id="16" name="Shape 14"/>
          <p:cNvSpPr/>
          <p:nvPr/>
        </p:nvSpPr>
        <p:spPr>
          <a:xfrm>
            <a:off x="756940" y="4936331"/>
            <a:ext cx="439460" cy="439460"/>
          </a:xfrm>
          <a:prstGeom prst="roundRect">
            <a:avLst>
              <a:gd name="adj" fmla="val 18670"/>
            </a:avLst>
          </a:prstGeom>
          <a:solidFill>
            <a:srgbClr val="DADBF1"/>
          </a:solidFill>
          <a:ln w="7620">
            <a:solidFill>
              <a:srgbClr val="C0C1D7"/>
            </a:solidFill>
            <a:prstDash val="solid"/>
          </a:ln>
        </p:spPr>
      </p:sp>
      <p:sp>
        <p:nvSpPr>
          <p:cNvPr id="17" name="Text 15"/>
          <p:cNvSpPr/>
          <p:nvPr/>
        </p:nvSpPr>
        <p:spPr>
          <a:xfrm>
            <a:off x="886480" y="5009555"/>
            <a:ext cx="180380"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3</a:t>
            </a:r>
            <a:endParaRPr lang="en-US" sz="2300" dirty="0"/>
          </a:p>
        </p:txBody>
      </p:sp>
      <p:sp>
        <p:nvSpPr>
          <p:cNvPr id="18" name="Text 16"/>
          <p:cNvSpPr/>
          <p:nvPr/>
        </p:nvSpPr>
        <p:spPr>
          <a:xfrm>
            <a:off x="2051090" y="4911923"/>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19" name="Text 17"/>
          <p:cNvSpPr/>
          <p:nvPr/>
        </p:nvSpPr>
        <p:spPr>
          <a:xfrm>
            <a:off x="2051090" y="5395317"/>
            <a:ext cx="3452217"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Event and Notice Management</a:t>
            </a:r>
            <a:endParaRPr lang="en-US" sz="1900" dirty="0"/>
          </a:p>
        </p:txBody>
      </p:sp>
      <p:sp>
        <p:nvSpPr>
          <p:cNvPr id="20" name="Text 18"/>
          <p:cNvSpPr/>
          <p:nvPr/>
        </p:nvSpPr>
        <p:spPr>
          <a:xfrm>
            <a:off x="2051090" y="5817632"/>
            <a:ext cx="5069800"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Complaint and Service Request Management</a:t>
            </a:r>
            <a:endParaRPr lang="en-US" sz="1900" dirty="0"/>
          </a:p>
        </p:txBody>
      </p:sp>
      <p:sp>
        <p:nvSpPr>
          <p:cNvPr id="21" name="Shape 19"/>
          <p:cNvSpPr/>
          <p:nvPr/>
        </p:nvSpPr>
        <p:spPr>
          <a:xfrm>
            <a:off x="1173540" y="6941225"/>
            <a:ext cx="683657" cy="22860"/>
          </a:xfrm>
          <a:prstGeom prst="roundRect">
            <a:avLst>
              <a:gd name="adj" fmla="val 358918"/>
            </a:avLst>
          </a:prstGeom>
          <a:solidFill>
            <a:srgbClr val="C0C1D7"/>
          </a:solidFill>
          <a:ln/>
        </p:spPr>
      </p:sp>
      <p:sp>
        <p:nvSpPr>
          <p:cNvPr id="22" name="Shape 20"/>
          <p:cNvSpPr/>
          <p:nvPr/>
        </p:nvSpPr>
        <p:spPr>
          <a:xfrm>
            <a:off x="756940" y="6732984"/>
            <a:ext cx="439460" cy="439460"/>
          </a:xfrm>
          <a:prstGeom prst="roundRect">
            <a:avLst>
              <a:gd name="adj" fmla="val 18670"/>
            </a:avLst>
          </a:prstGeom>
          <a:solidFill>
            <a:srgbClr val="DADBF1"/>
          </a:solidFill>
          <a:ln w="7620">
            <a:solidFill>
              <a:srgbClr val="C0C1D7"/>
            </a:solidFill>
            <a:prstDash val="solid"/>
          </a:ln>
        </p:spPr>
      </p:sp>
      <p:sp>
        <p:nvSpPr>
          <p:cNvPr id="23" name="Text 21"/>
          <p:cNvSpPr/>
          <p:nvPr/>
        </p:nvSpPr>
        <p:spPr>
          <a:xfrm>
            <a:off x="881955" y="6806208"/>
            <a:ext cx="189309"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4</a:t>
            </a:r>
            <a:endParaRPr lang="en-US" sz="2300" dirty="0"/>
          </a:p>
        </p:txBody>
      </p:sp>
      <p:sp>
        <p:nvSpPr>
          <p:cNvPr id="24" name="Text 22"/>
          <p:cNvSpPr/>
          <p:nvPr/>
        </p:nvSpPr>
        <p:spPr>
          <a:xfrm>
            <a:off x="2051090" y="6708577"/>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25" name="Text 23"/>
          <p:cNvSpPr/>
          <p:nvPr/>
        </p:nvSpPr>
        <p:spPr>
          <a:xfrm>
            <a:off x="2051090" y="7191970"/>
            <a:ext cx="3426976"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Maintenance Payment System</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52857"/>
            <a:ext cx="13042583" cy="632376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TotalTime>
  <Words>500</Words>
  <Application>Microsoft Office PowerPoint</Application>
  <PresentationFormat>Custom</PresentationFormat>
  <Paragraphs>79</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Century Gothic</vt:lpstr>
      <vt:lpstr>Garamond</vt:lpstr>
      <vt:lpstr>Inter</vt:lpstr>
      <vt:lpstr>Inter Bold</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usha sri ponaka</cp:lastModifiedBy>
  <cp:revision>4</cp:revision>
  <dcterms:created xsi:type="dcterms:W3CDTF">2024-12-24T16:40:53Z</dcterms:created>
  <dcterms:modified xsi:type="dcterms:W3CDTF">2024-12-30T14:47:09Z</dcterms:modified>
</cp:coreProperties>
</file>